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414" r:id="rId3"/>
    <p:sldId id="416" r:id="rId4"/>
    <p:sldId id="415" r:id="rId5"/>
    <p:sldId id="417" r:id="rId6"/>
    <p:sldId id="418" r:id="rId7"/>
    <p:sldId id="419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6" r:id="rId18"/>
    <p:sldId id="377" r:id="rId19"/>
    <p:sldId id="375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400" r:id="rId34"/>
    <p:sldId id="391" r:id="rId35"/>
    <p:sldId id="392" r:id="rId36"/>
    <p:sldId id="394" r:id="rId37"/>
    <p:sldId id="395" r:id="rId38"/>
    <p:sldId id="396" r:id="rId39"/>
    <p:sldId id="397" r:id="rId40"/>
    <p:sldId id="398" r:id="rId41"/>
    <p:sldId id="399" r:id="rId42"/>
    <p:sldId id="401" r:id="rId43"/>
    <p:sldId id="402" r:id="rId44"/>
    <p:sldId id="403" r:id="rId45"/>
    <p:sldId id="404" r:id="rId46"/>
    <p:sldId id="405" r:id="rId47"/>
    <p:sldId id="406" r:id="rId48"/>
    <p:sldId id="408" r:id="rId49"/>
    <p:sldId id="412" r:id="rId50"/>
    <p:sldId id="410" r:id="rId51"/>
    <p:sldId id="409" r:id="rId52"/>
    <p:sldId id="411" r:id="rId53"/>
    <p:sldId id="413" r:id="rId54"/>
    <p:sldId id="420" r:id="rId55"/>
  </p:sldIdLst>
  <p:sldSz cx="9144000" cy="6858000" type="screen4x3"/>
  <p:notesSz cx="7102475" cy="102314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07" d="100"/>
          <a:sy n="107" d="100"/>
        </p:scale>
        <p:origin x="10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349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349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05A6C77-CB3D-450E-8280-17453E6E0908}" type="datetimeFigureOut">
              <a:rPr lang="pt-BR" smtClean="0"/>
              <a:t>06/03/2017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10248" y="4923879"/>
            <a:ext cx="5681980" cy="402862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18091"/>
            <a:ext cx="3077739" cy="513348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3092" y="9718091"/>
            <a:ext cx="3077739" cy="513348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1BB0DF5-C25B-4841-B595-8EF2520729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966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F6D05C0-533C-433F-9144-2DF62A476F22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01 - Green Light Comunicacao\4. Clientes\2016\Apoema Cursos\Template - PP\Template-Apoema---Slide-modelo-azul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01 - Green Light Comunicacao\4. Clientes\2016\Apoema Cursos\Template - PP\Template-Apoema---Slide-modelo-azul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01 - Green Light Comunicacao\4. Clientes\2016\Apoema Cursos\Template - PP\Template-Apoema---Slide-modelo-azul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/>
            </a:lvl1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07504" y="6401594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804248" y="6492875"/>
            <a:ext cx="21336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6F6D05C0-533C-433F-9144-2DF62A476F22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01 - Green Light Comunicacao\4. Clientes\2016\Apoema Cursos\Template - PP\Template-Apoema---Slide-modelo-azul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134144" y="6394723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01 - Green Light Comunicacao\4. Clientes\2016\Apoema Cursos\Template - PP\Template-Apoema---Slide-modelo-azul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144809" y="6369050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©2017 Apoema</a:t>
            </a: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01 - Green Light Comunicacao\4. Clientes\2016\Apoema Cursos\Template - PP\Template-Apoema---Slide-modelo-azul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134144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©2017 Apoema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6F6D05C0-533C-433F-9144-2DF62A476F22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01 - Green Light Comunicacao\4. Clientes\2016\Apoema Cursos\Template - PP\Template-Apoema---Slide-modelo-azul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01 - Green Light Comunicacao\4. Clientes\2016\Apoema Cursos\Template - PP\Template-Apoema---Slide-modelo-azul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01 - Green Light Comunicacao\4. Clientes\2016\Apoema Cursos\Template - PP\Template-Apoema---Slide-modelo-azul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01 - Green Light Comunicacao\4. Clientes\2016\Apoema Cursos\Template - PP\Template-Apoema---Slide-modelo-azul.jpg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©2017 Apoema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876256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F6D05C0-533C-433F-9144-2DF62A476F22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01 - Green Light Comunicacao\4. Clientes\2016\Apoema Cursos\Template - PP\Template-Apoema---Cap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67744" y="4071942"/>
            <a:ext cx="4104456" cy="653202"/>
          </a:xfrm>
        </p:spPr>
        <p:txBody>
          <a:bodyPr>
            <a:noAutofit/>
          </a:bodyPr>
          <a:lstStyle/>
          <a:p>
            <a:r>
              <a:rPr lang="pt-BR" sz="3600" dirty="0"/>
              <a:t>Data Science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35896" y="4869160"/>
            <a:ext cx="4968552" cy="360040"/>
          </a:xfrm>
        </p:spPr>
        <p:txBody>
          <a:bodyPr>
            <a:normAutofit fontScale="62500" lnSpcReduction="20000"/>
          </a:bodyPr>
          <a:lstStyle/>
          <a:p>
            <a:r>
              <a:rPr lang="pt-BR" sz="2800" dirty="0"/>
              <a:t>Módulo 1 – Ferramentas do Cientista de dados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>
                <a:latin typeface="Comic Sans MS" panose="030F0702030302020204" pitchFamily="66" charset="0"/>
              </a:rPr>
              <a:t>Motivos para fazer um curso de Data Science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10</a:t>
            </a:fld>
            <a:endParaRPr lang="pt-BR" dirty="0"/>
          </a:p>
        </p:txBody>
      </p:sp>
      <p:pic>
        <p:nvPicPr>
          <p:cNvPr id="9" name="Picture 2" descr="Resultado de imagem para desafios 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82" y="1399001"/>
            <a:ext cx="602831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806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>
                <a:latin typeface="Comic Sans MS" panose="030F0702030302020204" pitchFamily="66" charset="0"/>
              </a:rPr>
              <a:t>Motivos para fazer um curso de Data Science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11</a:t>
            </a:fld>
            <a:endParaRPr lang="pt-BR" dirty="0"/>
          </a:p>
        </p:txBody>
      </p:sp>
      <p:pic>
        <p:nvPicPr>
          <p:cNvPr id="3074" name="Picture 2" descr="Resultado de imagem para big dat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403901"/>
            <a:ext cx="3528392" cy="178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big data volume varied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76872"/>
            <a:ext cx="3598399" cy="275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63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>
                <a:latin typeface="Comic Sans MS" panose="030F0702030302020204" pitchFamily="66" charset="0"/>
              </a:rPr>
              <a:t>Motivos para fazer um curso de Data Science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12</a:t>
            </a:fld>
            <a:endParaRPr lang="pt-BR" dirty="0"/>
          </a:p>
        </p:txBody>
      </p:sp>
      <p:pic>
        <p:nvPicPr>
          <p:cNvPr id="3074" name="Picture 2" descr="Resultado de imagem para big dat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403901"/>
            <a:ext cx="3528392" cy="178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big data volume varieda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96" y="2204864"/>
            <a:ext cx="496855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485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Comic Sans MS" panose="030F0702030302020204" pitchFamily="66" charset="0"/>
              </a:rPr>
              <a:t>Por que Ciência de Dados?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13</a:t>
            </a:fld>
            <a:endParaRPr lang="pt-BR" dirty="0"/>
          </a:p>
        </p:txBody>
      </p:sp>
      <p:pic>
        <p:nvPicPr>
          <p:cNvPr id="5124" name="Picture 4" descr="Resultado de imagem para porque ciencia de dados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14" y="1340768"/>
            <a:ext cx="679159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28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Comic Sans MS" panose="030F0702030302020204" pitchFamily="66" charset="0"/>
              </a:rPr>
              <a:t>Por que Ciência de Dados?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14</a:t>
            </a:fld>
            <a:endParaRPr lang="pt-BR" dirty="0"/>
          </a:p>
        </p:txBody>
      </p:sp>
      <p:pic>
        <p:nvPicPr>
          <p:cNvPr id="6146" name="Picture 2" descr="Resultado de imagem para big data image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57" y="1124744"/>
            <a:ext cx="5383485" cy="461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50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Comic Sans MS" panose="030F0702030302020204" pitchFamily="66" charset="0"/>
              </a:rPr>
              <a:t>Por que a Linguagem R?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7174" name="Picture 6" descr="Resultado de imagem para data scientist languag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45" y="1268760"/>
            <a:ext cx="7936669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55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Comic Sans MS" panose="030F0702030302020204" pitchFamily="66" charset="0"/>
              </a:rPr>
              <a:t>Por que a Linguagem R?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16</a:t>
            </a:fld>
            <a:endParaRPr lang="pt-BR" dirty="0"/>
          </a:p>
        </p:txBody>
      </p:sp>
      <p:pic>
        <p:nvPicPr>
          <p:cNvPr id="7172" name="Picture 4" descr="Resultado de imagem para porque usar linguagem 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83" y="1628800"/>
            <a:ext cx="8116433" cy="311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35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data scientist qualidad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53" y="476672"/>
            <a:ext cx="6788295" cy="56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0242"/>
            <a:ext cx="8229600" cy="595975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Comic Sans MS" panose="030F0702030302020204" pitchFamily="66" charset="0"/>
              </a:rPr>
              <a:t>As qualidade de um Cientista de Dados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228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0242"/>
            <a:ext cx="8229600" cy="595975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Comic Sans MS" panose="030F0702030302020204" pitchFamily="66" charset="0"/>
              </a:rPr>
              <a:t>As qualidade de um Cientista de Dados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11266" name="Picture 2" descr="Imagem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3313"/>
            <a:ext cx="9230135" cy="519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4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9813" y="139602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Dados Brutos X Arrumados (já processados)</a:t>
            </a:r>
          </a:p>
          <a:p>
            <a:r>
              <a:rPr lang="pt-BR" dirty="0"/>
              <a:t>Download / Carga</a:t>
            </a:r>
          </a:p>
          <a:p>
            <a:r>
              <a:rPr lang="pt-BR" dirty="0"/>
              <a:t>Lendo dados de várias fontes</a:t>
            </a:r>
          </a:p>
          <a:p>
            <a:pPr lvl="1"/>
            <a:r>
              <a:rPr lang="pt-BR" dirty="0"/>
              <a:t>Excel, XML, JSON, MySQL, HDF5, Web, ...</a:t>
            </a:r>
          </a:p>
          <a:p>
            <a:r>
              <a:rPr lang="pt-BR" dirty="0" err="1"/>
              <a:t>Merging</a:t>
            </a:r>
            <a:r>
              <a:rPr lang="pt-BR" dirty="0"/>
              <a:t> Data</a:t>
            </a:r>
          </a:p>
          <a:p>
            <a:r>
              <a:rPr lang="pt-BR" dirty="0" err="1"/>
              <a:t>Reshaping</a:t>
            </a:r>
            <a:r>
              <a:rPr lang="pt-BR" dirty="0"/>
              <a:t> Data</a:t>
            </a:r>
          </a:p>
          <a:p>
            <a:r>
              <a:rPr lang="pt-BR" dirty="0"/>
              <a:t>Sumarizando Dados</a:t>
            </a:r>
          </a:p>
          <a:p>
            <a:r>
              <a:rPr lang="pt-BR" dirty="0"/>
              <a:t>Procurando e alterando</a:t>
            </a:r>
          </a:p>
          <a:p>
            <a:r>
              <a:rPr lang="pt-BR" dirty="0"/>
              <a:t>Dados e Recursos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Coleta e Limpeza do Dados</a:t>
            </a:r>
          </a:p>
        </p:txBody>
      </p:sp>
    </p:spTree>
    <p:extLst>
      <p:ext uri="{BB962C8B-B14F-4D97-AF65-F5344CB8AC3E}">
        <p14:creationId xmlns:p14="http://schemas.microsoft.com/office/powerpoint/2010/main" val="391408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sz="4400" dirty="0">
                <a:latin typeface="Chiller" panose="04020404031007020602" pitchFamily="82" charset="0"/>
              </a:rPr>
              <a:t>Aula presencial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1026" name="Picture 2" descr="Resultado de imagem para sala de aula bagunça desenh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8" y="323691"/>
            <a:ext cx="1444757" cy="107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5" y="417797"/>
            <a:ext cx="1548477" cy="9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aula presenci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83" y="1628800"/>
            <a:ext cx="552889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539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Conectando e Listando base de dados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628800"/>
            <a:ext cx="8160907" cy="1224136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930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Merging</a:t>
            </a:r>
            <a:r>
              <a:rPr lang="pt-BR" dirty="0"/>
              <a:t> Data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21</a:t>
            </a:fld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442663"/>
            <a:ext cx="7693309" cy="12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32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Dados brutos x Dados processados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b="1" dirty="0"/>
              <a:t>Dados não tratados</a:t>
            </a:r>
          </a:p>
          <a:p>
            <a:endParaRPr lang="pt-BR" dirty="0"/>
          </a:p>
          <a:p>
            <a:pPr lvl="1"/>
            <a:r>
              <a:rPr lang="pt-BR" dirty="0"/>
              <a:t>A fonte original dos dados</a:t>
            </a:r>
          </a:p>
          <a:p>
            <a:pPr lvl="1"/>
            <a:r>
              <a:rPr lang="pt-BR" dirty="0"/>
              <a:t>Frequentemente difícil de usar para análise de dados</a:t>
            </a:r>
          </a:p>
          <a:p>
            <a:pPr lvl="1"/>
            <a:r>
              <a:rPr lang="pt-BR" dirty="0"/>
              <a:t>A análise de dados inclui processamento</a:t>
            </a:r>
          </a:p>
          <a:p>
            <a:pPr lvl="1"/>
            <a:r>
              <a:rPr lang="pt-BR" dirty="0"/>
              <a:t>Os dados brutos só precisam ser processados uma vez</a:t>
            </a:r>
          </a:p>
          <a:p>
            <a:endParaRPr lang="pt-BR" dirty="0"/>
          </a:p>
          <a:p>
            <a:r>
              <a:rPr lang="pt-BR" b="1" dirty="0"/>
              <a:t>Dados processados</a:t>
            </a:r>
          </a:p>
          <a:p>
            <a:endParaRPr lang="pt-BR" dirty="0"/>
          </a:p>
          <a:p>
            <a:pPr lvl="1"/>
            <a:r>
              <a:rPr lang="pt-BR" dirty="0"/>
              <a:t>Dados prontos para análise</a:t>
            </a:r>
          </a:p>
          <a:p>
            <a:pPr lvl="1"/>
            <a:r>
              <a:rPr lang="pt-BR" dirty="0"/>
              <a:t>O processamento pode incluir fusão, subconjunto, transformação, etc.</a:t>
            </a:r>
          </a:p>
          <a:p>
            <a:pPr lvl="1"/>
            <a:r>
              <a:rPr lang="pt-BR" dirty="0"/>
              <a:t>Podem existir normas</a:t>
            </a:r>
          </a:p>
          <a:p>
            <a:pPr lvl="1"/>
            <a:r>
              <a:rPr lang="pt-BR" dirty="0"/>
              <a:t>Todas as etapas devem ser registradas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7090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 err="1"/>
              <a:t>Princípios</a:t>
            </a:r>
            <a:r>
              <a:rPr lang="en-US" dirty="0"/>
              <a:t> da Analytic Graphics</a:t>
            </a:r>
          </a:p>
          <a:p>
            <a:pPr fontAlgn="base"/>
            <a:r>
              <a:rPr lang="en-US" dirty="0" err="1"/>
              <a:t>Explorando</a:t>
            </a:r>
            <a:r>
              <a:rPr lang="en-US" dirty="0"/>
              <a:t> </a:t>
            </a:r>
            <a:r>
              <a:rPr lang="en-US" dirty="0" err="1"/>
              <a:t>gráficos</a:t>
            </a:r>
            <a:endParaRPr lang="en-US" dirty="0"/>
          </a:p>
          <a:p>
            <a:pPr fontAlgn="base"/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Plotagem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R</a:t>
            </a:r>
          </a:p>
          <a:p>
            <a:pPr lvl="1" fontAlgn="base"/>
            <a:r>
              <a:rPr lang="en-US" dirty="0"/>
              <a:t>base</a:t>
            </a:r>
          </a:p>
          <a:p>
            <a:pPr lvl="1" fontAlgn="base"/>
            <a:r>
              <a:rPr lang="en-US" dirty="0"/>
              <a:t>lattice</a:t>
            </a:r>
          </a:p>
          <a:p>
            <a:pPr lvl="1" fontAlgn="base"/>
            <a:r>
              <a:rPr lang="en-US" dirty="0"/>
              <a:t>ggplot2</a:t>
            </a:r>
          </a:p>
          <a:p>
            <a:pPr fontAlgn="base"/>
            <a:r>
              <a:rPr lang="en-US" dirty="0"/>
              <a:t>Hierarchical clustering</a:t>
            </a:r>
          </a:p>
          <a:p>
            <a:pPr fontAlgn="base"/>
            <a:r>
              <a:rPr lang="en-US" dirty="0"/>
              <a:t>K-Means clustering</a:t>
            </a:r>
          </a:p>
          <a:p>
            <a:pPr fontAlgn="base"/>
            <a:r>
              <a:rPr lang="en-US" dirty="0" err="1"/>
              <a:t>Redução</a:t>
            </a:r>
            <a:r>
              <a:rPr lang="en-US" dirty="0"/>
              <a:t> de </a:t>
            </a:r>
            <a:r>
              <a:rPr lang="en-US" dirty="0" err="1"/>
              <a:t>Dimensionalidade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357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um Gráfico em R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319026"/>
            <a:ext cx="5295900" cy="3429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24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1" y="1661926"/>
            <a:ext cx="5083123" cy="45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7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da Análise Gráfica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340768"/>
            <a:ext cx="8363272" cy="4525963"/>
          </a:xfrm>
        </p:spPr>
        <p:txBody>
          <a:bodyPr>
            <a:normAutofit/>
          </a:bodyPr>
          <a:lstStyle/>
          <a:p>
            <a:r>
              <a:rPr lang="pt-BR" sz="2400" dirty="0"/>
              <a:t>Princípio 1: Mostrar comparações</a:t>
            </a:r>
          </a:p>
          <a:p>
            <a:r>
              <a:rPr lang="pt-BR" sz="2400" dirty="0"/>
              <a:t>Princípio 2: Mostrar causalidade, mecanismo, explicação</a:t>
            </a:r>
          </a:p>
          <a:p>
            <a:r>
              <a:rPr lang="pt-BR" sz="2400" dirty="0"/>
              <a:t>Princípio 3: Mostrar dados multivariados</a:t>
            </a:r>
          </a:p>
          <a:p>
            <a:r>
              <a:rPr lang="pt-BR" sz="2400" dirty="0"/>
              <a:t>Princípio 4: Integrar múltiplos modos de evidência</a:t>
            </a:r>
          </a:p>
          <a:p>
            <a:r>
              <a:rPr lang="pt-BR" sz="2400" dirty="0"/>
              <a:t>Princípio 5: Descrever e documentar as evidências</a:t>
            </a:r>
          </a:p>
          <a:p>
            <a:r>
              <a:rPr lang="pt-BR" sz="2400" dirty="0"/>
              <a:t>Princípio 6: O conteúdo é rei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5946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K-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/>
              <a:t>Clustering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196752"/>
            <a:ext cx="5353050" cy="165735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26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887905"/>
            <a:ext cx="3408834" cy="34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70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Reproduzindo conteúdo de pesquisa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Estrutura de uma análise de dados</a:t>
            </a:r>
          </a:p>
          <a:p>
            <a:r>
              <a:rPr lang="pt-BR" dirty="0"/>
              <a:t>Organizar uma análise de dados</a:t>
            </a:r>
          </a:p>
          <a:p>
            <a:r>
              <a:rPr lang="pt-BR" dirty="0" err="1"/>
              <a:t>LaTex</a:t>
            </a:r>
            <a:endParaRPr lang="pt-BR" dirty="0"/>
          </a:p>
          <a:p>
            <a:r>
              <a:rPr lang="pt-BR" dirty="0"/>
              <a:t>R </a:t>
            </a:r>
            <a:r>
              <a:rPr lang="pt-BR" dirty="0" err="1"/>
              <a:t>Markdown</a:t>
            </a:r>
            <a:endParaRPr lang="pt-BR" dirty="0"/>
          </a:p>
          <a:p>
            <a:r>
              <a:rPr lang="pt-BR" dirty="0"/>
              <a:t>Análise de dados baseada em evidências</a:t>
            </a:r>
          </a:p>
          <a:p>
            <a:r>
              <a:rPr lang="pt-BR" dirty="0" err="1"/>
              <a:t>RPubs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909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6832" y="748510"/>
            <a:ext cx="7427168" cy="778098"/>
          </a:xfrm>
        </p:spPr>
        <p:txBody>
          <a:bodyPr/>
          <a:lstStyle/>
          <a:p>
            <a:r>
              <a:rPr lang="pt-BR" dirty="0"/>
              <a:t>Passos para a Análise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Definir a pergunta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Definir o conjunto de dados ideal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Determinar quais dados você pode acessar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Obter os dados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Limpe os dados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Análise exploratória de dados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Previsão / modelagem estatística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Interpretar os resultados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Sintetizar / escrever resultados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Criar código reproduzível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28</a:t>
            </a:fld>
            <a:endParaRPr lang="pt-BR" dirty="0"/>
          </a:p>
        </p:txBody>
      </p:sp>
      <p:pic>
        <p:nvPicPr>
          <p:cNvPr id="1026" name="Picture 2" descr="Resultado de imagem para importa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130418"/>
            <a:ext cx="3255640" cy="147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48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Arquivos de Análise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fontAlgn="base"/>
            <a:r>
              <a:rPr lang="en-US" dirty="0"/>
              <a:t>Data</a:t>
            </a:r>
          </a:p>
          <a:p>
            <a:pPr lvl="1" fontAlgn="base"/>
            <a:r>
              <a:rPr lang="en-US" dirty="0" err="1"/>
              <a:t>Bruto</a:t>
            </a:r>
            <a:endParaRPr lang="en-US" dirty="0"/>
          </a:p>
          <a:p>
            <a:pPr lvl="1" fontAlgn="base"/>
            <a:r>
              <a:rPr lang="en-US" dirty="0" err="1"/>
              <a:t>Processado</a:t>
            </a:r>
            <a:endParaRPr lang="en-US" dirty="0"/>
          </a:p>
          <a:p>
            <a:pPr fontAlgn="base"/>
            <a:r>
              <a:rPr lang="en-US" dirty="0" err="1"/>
              <a:t>Figuras</a:t>
            </a:r>
            <a:endParaRPr lang="en-US" dirty="0"/>
          </a:p>
          <a:p>
            <a:pPr lvl="1" fontAlgn="base"/>
            <a:r>
              <a:rPr lang="en-US" dirty="0" err="1"/>
              <a:t>Exploratorias</a:t>
            </a:r>
            <a:endParaRPr lang="en-US" dirty="0"/>
          </a:p>
          <a:p>
            <a:pPr lvl="1" fontAlgn="base"/>
            <a:r>
              <a:rPr lang="en-US" dirty="0" err="1"/>
              <a:t>Finais</a:t>
            </a:r>
            <a:endParaRPr lang="en-US" dirty="0"/>
          </a:p>
          <a:p>
            <a:pPr fontAlgn="base"/>
            <a:r>
              <a:rPr lang="en-US" dirty="0" err="1"/>
              <a:t>Código</a:t>
            </a:r>
            <a:r>
              <a:rPr lang="en-US" dirty="0"/>
              <a:t> R</a:t>
            </a:r>
          </a:p>
          <a:p>
            <a:pPr lvl="1" fontAlgn="base"/>
            <a:r>
              <a:rPr lang="en-US" dirty="0"/>
              <a:t>Raw scripts</a:t>
            </a:r>
          </a:p>
          <a:p>
            <a:pPr lvl="1" fontAlgn="base"/>
            <a:r>
              <a:rPr lang="en-US" dirty="0"/>
              <a:t>Final scripts</a:t>
            </a:r>
          </a:p>
          <a:p>
            <a:pPr lvl="1" fontAlgn="base"/>
            <a:r>
              <a:rPr lang="en-US" dirty="0"/>
              <a:t>R Markdown files</a:t>
            </a:r>
          </a:p>
          <a:p>
            <a:pPr fontAlgn="base"/>
            <a:r>
              <a:rPr lang="en-US" dirty="0" err="1"/>
              <a:t>Texto</a:t>
            </a:r>
            <a:endParaRPr lang="en-US" dirty="0"/>
          </a:p>
          <a:p>
            <a:pPr lvl="1" fontAlgn="base"/>
            <a:r>
              <a:rPr lang="en-US" dirty="0"/>
              <a:t>Readme files</a:t>
            </a:r>
          </a:p>
          <a:p>
            <a:pPr lvl="1" fontAlgn="base"/>
            <a:r>
              <a:rPr lang="en-US" dirty="0" err="1"/>
              <a:t>Textos</a:t>
            </a:r>
            <a:r>
              <a:rPr lang="en-US" dirty="0"/>
              <a:t> de </a:t>
            </a:r>
            <a:r>
              <a:rPr lang="en-US" dirty="0" err="1"/>
              <a:t>análises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576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sz="4400" dirty="0">
                <a:latin typeface="Chiller" panose="04020404031007020602" pitchFamily="82" charset="0"/>
              </a:rPr>
              <a:t>Aula virtual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1026" name="Picture 2" descr="Resultado de imagem para sala de aula bagunça desenh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8" y="323691"/>
            <a:ext cx="1444757" cy="107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5" y="417797"/>
            <a:ext cx="1548477" cy="9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aula virtu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132856"/>
            <a:ext cx="357187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411760" y="4833346"/>
            <a:ext cx="63478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Universidade.thescientist.com.br</a:t>
            </a:r>
          </a:p>
        </p:txBody>
      </p:sp>
    </p:spTree>
    <p:extLst>
      <p:ext uri="{BB962C8B-B14F-4D97-AF65-F5344CB8AC3E}">
        <p14:creationId xmlns:p14="http://schemas.microsoft.com/office/powerpoint/2010/main" val="666269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Estatística Inferencial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Probabilidade básica</a:t>
            </a:r>
          </a:p>
          <a:p>
            <a:r>
              <a:rPr lang="pt-BR" dirty="0"/>
              <a:t>Distribuições comuns</a:t>
            </a:r>
          </a:p>
          <a:p>
            <a:r>
              <a:rPr lang="pt-BR" dirty="0"/>
              <a:t>Assimptóticas</a:t>
            </a:r>
          </a:p>
          <a:p>
            <a:r>
              <a:rPr lang="pt-BR" dirty="0"/>
              <a:t>Intervalos de confiança</a:t>
            </a:r>
          </a:p>
          <a:p>
            <a:r>
              <a:rPr lang="pt-BR" dirty="0"/>
              <a:t>Testes de hipóteses</a:t>
            </a:r>
          </a:p>
          <a:p>
            <a:r>
              <a:rPr lang="pt-BR" dirty="0"/>
              <a:t>Poder</a:t>
            </a:r>
          </a:p>
          <a:p>
            <a:r>
              <a:rPr lang="pt-BR" dirty="0" err="1"/>
              <a:t>Bootstrapping</a:t>
            </a:r>
            <a:endParaRPr lang="pt-BR" dirty="0"/>
          </a:p>
          <a:p>
            <a:r>
              <a:rPr lang="pt-BR" dirty="0"/>
              <a:t>Testes não-paramétricos</a:t>
            </a:r>
          </a:p>
          <a:p>
            <a:r>
              <a:rPr lang="pt-BR" dirty="0"/>
              <a:t>Estatísticas bayesianas básicas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6307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Estatística Inferencial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Suponha que a proporção de chamadas de ajuda que são tratadas em um dia aleatório por uma linha de ajuda é dada por: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Trata-se de uma densidade matematicamente válida?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31</a:t>
            </a:fld>
            <a:endParaRPr lang="pt-BR" dirty="0"/>
          </a:p>
        </p:txBody>
      </p:sp>
      <p:pic>
        <p:nvPicPr>
          <p:cNvPr id="2051" name="Picture 3" descr="Resultado de imagem para exempl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16632"/>
            <a:ext cx="1931708" cy="20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996952"/>
            <a:ext cx="379066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5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Distribuição Normal Padrão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268760"/>
            <a:ext cx="8568952" cy="452596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Diz-se que uma variável aleatória segue uma distribuição normal ou gaussiana com média μ e variância σ2 se a densidade associada for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Se X uma variável aleatória com esta densidade então </a:t>
            </a:r>
          </a:p>
          <a:p>
            <a:pPr marL="457200" lvl="1" indent="0">
              <a:buNone/>
            </a:pPr>
            <a:r>
              <a:rPr lang="pt-BR" dirty="0"/>
              <a:t>	E [X] = μ e Var (X) = σ2</a:t>
            </a:r>
          </a:p>
          <a:p>
            <a:r>
              <a:rPr lang="pt-BR" dirty="0"/>
              <a:t>Nós escrevemos </a:t>
            </a:r>
          </a:p>
          <a:p>
            <a:pPr marL="0" indent="0">
              <a:buNone/>
            </a:pPr>
            <a:r>
              <a:rPr lang="pt-BR" dirty="0"/>
              <a:t>	X ~ N (μ, σ2)</a:t>
            </a:r>
          </a:p>
          <a:p>
            <a:r>
              <a:rPr lang="pt-BR" dirty="0"/>
              <a:t>Quando μ = 0 e σ = 1, a distribuição resultante é chamada </a:t>
            </a:r>
            <a:r>
              <a:rPr lang="pt-BR" b="1" dirty="0"/>
              <a:t>Distribuição Normal Padrão</a:t>
            </a:r>
          </a:p>
          <a:p>
            <a:r>
              <a:rPr lang="pt-BR" dirty="0"/>
              <a:t>A função de densidade normal padrão é etiquetada como φ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32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9" y="2204864"/>
            <a:ext cx="3184969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79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33</a:t>
            </a:fld>
            <a:endParaRPr lang="pt-BR" dirty="0"/>
          </a:p>
        </p:txBody>
      </p:sp>
      <p:pic>
        <p:nvPicPr>
          <p:cNvPr id="1026" name="Picture 2" descr="Resultado de imagem para distribuição gaussia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46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Regressão Linear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Regressão linear</a:t>
            </a:r>
          </a:p>
          <a:p>
            <a:r>
              <a:rPr lang="pt-BR" dirty="0"/>
              <a:t>Regressão múltipla</a:t>
            </a:r>
          </a:p>
          <a:p>
            <a:r>
              <a:rPr lang="pt-BR" dirty="0" err="1"/>
              <a:t>Confounding</a:t>
            </a:r>
            <a:endParaRPr lang="pt-BR" dirty="0"/>
          </a:p>
          <a:p>
            <a:r>
              <a:rPr lang="pt-BR" dirty="0"/>
              <a:t>Resíduos e diagnósticos</a:t>
            </a:r>
          </a:p>
          <a:p>
            <a:r>
              <a:rPr lang="pt-BR" dirty="0"/>
              <a:t>Predição usando modelos lineares</a:t>
            </a:r>
          </a:p>
          <a:p>
            <a:r>
              <a:rPr lang="pt-BR" dirty="0"/>
              <a:t>Modelo de especificação incorreta</a:t>
            </a:r>
          </a:p>
          <a:p>
            <a:r>
              <a:rPr lang="pt-BR" dirty="0"/>
              <a:t>Alisamento / </a:t>
            </a:r>
            <a:r>
              <a:rPr lang="pt-BR" dirty="0" err="1"/>
              <a:t>splines</a:t>
            </a:r>
            <a:r>
              <a:rPr lang="pt-BR" dirty="0"/>
              <a:t> do </a:t>
            </a:r>
            <a:r>
              <a:rPr lang="pt-BR" dirty="0" err="1"/>
              <a:t>Scatterplot</a:t>
            </a:r>
            <a:endParaRPr lang="pt-BR" dirty="0"/>
          </a:p>
          <a:p>
            <a:r>
              <a:rPr lang="pt-BR" dirty="0"/>
              <a:t>Aprendizagem de máquina via regressão</a:t>
            </a:r>
          </a:p>
          <a:p>
            <a:r>
              <a:rPr lang="pt-BR" dirty="0"/>
              <a:t>Inferência de remostarem em regressão, </a:t>
            </a:r>
            <a:r>
              <a:rPr lang="pt-BR" dirty="0" err="1"/>
              <a:t>bootstrapping</a:t>
            </a:r>
            <a:r>
              <a:rPr lang="pt-BR" dirty="0"/>
              <a:t>, testes de permutação</a:t>
            </a:r>
          </a:p>
          <a:p>
            <a:r>
              <a:rPr lang="pt-BR" dirty="0"/>
              <a:t>Regressão ponderada</a:t>
            </a:r>
          </a:p>
          <a:p>
            <a:r>
              <a:rPr lang="pt-BR" dirty="0"/>
              <a:t>Modelos mistos (interceptações aleatórias)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7655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Uma ideia historicamente famosa, Regressão para a média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Por que é que as crianças de pais altos tendem a ser altas, mas não tão altas quanto seus pais?</a:t>
            </a:r>
          </a:p>
          <a:p>
            <a:r>
              <a:rPr lang="pt-BR" sz="2400" dirty="0"/>
              <a:t>Por que os filhos de pais baixos tendem a ser baixos, mas não tão baixos quanto seus pais?</a:t>
            </a:r>
          </a:p>
          <a:p>
            <a:r>
              <a:rPr lang="pt-BR" sz="2400" dirty="0"/>
              <a:t>Por que os pais de crianças muito baixos, tendem a ser baixos, mas não tão baixo como seu filho? E o mesmo com os pais de crianças muito altas?</a:t>
            </a:r>
          </a:p>
          <a:p>
            <a:r>
              <a:rPr lang="pt-BR" sz="2400" dirty="0"/>
              <a:t>Por que os melhores atletas este ano tendem a fazer um pouco pior do que o seguinte?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4421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36</a:t>
            </a:fld>
            <a:endParaRPr lang="pt-BR" dirty="0"/>
          </a:p>
        </p:txBody>
      </p:sp>
      <p:pic>
        <p:nvPicPr>
          <p:cNvPr id="3074" name="Picture 2" descr="Resultado de imagem para regressão linea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7680853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01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37</a:t>
            </a:fld>
            <a:endParaRPr lang="pt-BR" dirty="0"/>
          </a:p>
        </p:txBody>
      </p:sp>
      <p:pic>
        <p:nvPicPr>
          <p:cNvPr id="4098" name="Picture 2" descr="Resultado de imagem para regressão line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6632"/>
            <a:ext cx="928388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996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38</a:t>
            </a:fld>
            <a:endParaRPr lang="pt-BR" dirty="0"/>
          </a:p>
        </p:txBody>
      </p:sp>
      <p:pic>
        <p:nvPicPr>
          <p:cNvPr id="5122" name="Picture 2" descr="Resultado de imagem para regressão line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9253" r="83" b="-593"/>
          <a:stretch/>
        </p:blipFill>
        <p:spPr bwMode="auto">
          <a:xfrm>
            <a:off x="611560" y="332656"/>
            <a:ext cx="8182840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72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Aprendizagem Prática</a:t>
            </a:r>
            <a:br>
              <a:rPr lang="pt-BR" dirty="0"/>
            </a:br>
            <a:r>
              <a:rPr lang="pt-BR" dirty="0"/>
              <a:t> em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Projeto de estudo de previsão</a:t>
            </a:r>
          </a:p>
          <a:p>
            <a:r>
              <a:rPr lang="pt-BR" dirty="0"/>
              <a:t>Tipos de erros</a:t>
            </a:r>
          </a:p>
          <a:p>
            <a:r>
              <a:rPr lang="pt-BR" dirty="0"/>
              <a:t>Validação cruzada</a:t>
            </a:r>
          </a:p>
          <a:p>
            <a:r>
              <a:rPr lang="pt-BR" dirty="0"/>
              <a:t>O pacote de intercalação</a:t>
            </a:r>
          </a:p>
          <a:p>
            <a:r>
              <a:rPr lang="pt-BR" dirty="0"/>
              <a:t>Traçar para previsão</a:t>
            </a:r>
          </a:p>
          <a:p>
            <a:r>
              <a:rPr lang="pt-BR" dirty="0" err="1"/>
              <a:t>Pré</a:t>
            </a:r>
            <a:r>
              <a:rPr lang="pt-BR" dirty="0"/>
              <a:t>-processando</a:t>
            </a:r>
          </a:p>
          <a:p>
            <a:r>
              <a:rPr lang="pt-BR" dirty="0"/>
              <a:t>Previsão com regressão</a:t>
            </a:r>
          </a:p>
          <a:p>
            <a:r>
              <a:rPr lang="pt-BR" dirty="0"/>
              <a:t>Previsão com árvores</a:t>
            </a:r>
          </a:p>
          <a:p>
            <a:r>
              <a:rPr lang="pt-BR" dirty="0" err="1"/>
              <a:t>Boosting</a:t>
            </a:r>
            <a:endParaRPr lang="pt-BR" dirty="0"/>
          </a:p>
          <a:p>
            <a:r>
              <a:rPr lang="pt-BR" dirty="0" err="1"/>
              <a:t>Bagging</a:t>
            </a:r>
            <a:endParaRPr lang="pt-BR" dirty="0"/>
          </a:p>
          <a:p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blending</a:t>
            </a:r>
            <a:endParaRPr lang="pt-BR" dirty="0"/>
          </a:p>
          <a:p>
            <a:r>
              <a:rPr lang="pt-BR" dirty="0"/>
              <a:t>Previsão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39</a:t>
            </a:fld>
            <a:endParaRPr lang="pt-BR" dirty="0"/>
          </a:p>
        </p:txBody>
      </p:sp>
      <p:pic>
        <p:nvPicPr>
          <p:cNvPr id="6146" name="Picture 2" descr="Resultado de imagem para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20888"/>
            <a:ext cx="35242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47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sz="4400" dirty="0">
                <a:latin typeface="Chiller" panose="04020404031007020602" pitchFamily="82" charset="0"/>
              </a:rPr>
              <a:t>Atividades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1026" name="Picture 2" descr="Resultado de imagem para sala de aula bagunça desenh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8" y="323691"/>
            <a:ext cx="1444757" cy="107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5" y="417797"/>
            <a:ext cx="1548477" cy="9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modulos ens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20888"/>
            <a:ext cx="5715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66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Termos básicos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415261"/>
            <a:ext cx="889248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b="1" dirty="0"/>
              <a:t>Em geral, Positivo = identificado e negativo = rejeitado. Assim sendo</a:t>
            </a:r>
            <a:r>
              <a:rPr lang="pt-BR" dirty="0"/>
              <a:t>:</a:t>
            </a:r>
          </a:p>
          <a:p>
            <a:endParaRPr lang="pt-BR" dirty="0"/>
          </a:p>
          <a:p>
            <a:r>
              <a:rPr lang="pt-BR" dirty="0"/>
              <a:t>Verdadeiro positivo = corretamente identificado</a:t>
            </a:r>
          </a:p>
          <a:p>
            <a:r>
              <a:rPr lang="pt-BR" dirty="0"/>
              <a:t>Falso positivo = incorretamente identificado</a:t>
            </a:r>
          </a:p>
          <a:p>
            <a:r>
              <a:rPr lang="pt-BR" dirty="0"/>
              <a:t>Negativo verdadeiro = rejeitado corretamente</a:t>
            </a:r>
          </a:p>
          <a:p>
            <a:r>
              <a:rPr lang="pt-BR" dirty="0"/>
              <a:t>Falso negativo = rejeitado incorretamente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Exemplo em um teste médico:</a:t>
            </a:r>
          </a:p>
          <a:p>
            <a:endParaRPr lang="pt-BR" dirty="0"/>
          </a:p>
          <a:p>
            <a:r>
              <a:rPr lang="pt-BR" dirty="0"/>
              <a:t>Verdadeiro positivo = Pessoas doentes diagnosticadas corretamente como doentes</a:t>
            </a:r>
          </a:p>
          <a:p>
            <a:r>
              <a:rPr lang="pt-BR" dirty="0"/>
              <a:t>Falso positivo = Pessoas saudáveis identificadas incorretamente como doentes</a:t>
            </a:r>
          </a:p>
          <a:p>
            <a:r>
              <a:rPr lang="pt-BR" dirty="0"/>
              <a:t>Verdadeiro negativo = Pessoas saudáveis corretamente identificadas como saudáveis</a:t>
            </a:r>
          </a:p>
          <a:p>
            <a:r>
              <a:rPr lang="pt-BR" dirty="0"/>
              <a:t>Falso negativo = Pessoas doentes identificadas incorretamente como saudáveis.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789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Ideia básica por trás do </a:t>
            </a:r>
            <a:r>
              <a:rPr lang="pt-BR" dirty="0" err="1"/>
              <a:t>boosting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objetivo é minimizar o erro (no conjunto de treinamento)</a:t>
            </a:r>
          </a:p>
          <a:p>
            <a:r>
              <a:rPr lang="pt-BR" dirty="0"/>
              <a:t>Iterativo</a:t>
            </a:r>
          </a:p>
          <a:p>
            <a:r>
              <a:rPr lang="pt-BR" dirty="0"/>
              <a:t>Calcula pesos com base em erros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1404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42</a:t>
            </a:fld>
            <a:endParaRPr lang="pt-BR" dirty="0"/>
          </a:p>
        </p:txBody>
      </p:sp>
      <p:pic>
        <p:nvPicPr>
          <p:cNvPr id="1026" name="Picture 2" descr="Resultado de imagem para installing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0" cy="537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730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43</a:t>
            </a:fld>
            <a:endParaRPr lang="pt-BR" dirty="0"/>
          </a:p>
        </p:txBody>
      </p:sp>
      <p:pic>
        <p:nvPicPr>
          <p:cNvPr id="2050" name="Picture 2" descr="Resultado de imagem para r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76" y="620688"/>
            <a:ext cx="5724128" cy="553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r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98176" cy="402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426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44</a:t>
            </a:fld>
            <a:endParaRPr lang="pt-BR" dirty="0"/>
          </a:p>
        </p:txBody>
      </p:sp>
      <p:pic>
        <p:nvPicPr>
          <p:cNvPr id="3074" name="Picture 2" descr="Resultado de imagem para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36" y="188640"/>
            <a:ext cx="6819894" cy="44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985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45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58533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33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46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" y="0"/>
            <a:ext cx="9117830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42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47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5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78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Resultado de imagem para packages in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5"/>
            <a:ext cx="2226829" cy="29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packages in 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36" y="83238"/>
            <a:ext cx="40100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95536" y="3572981"/>
            <a:ext cx="94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D4D4C"/>
                </a:solidFill>
                <a:latin typeface="Menlo"/>
              </a:rPr>
              <a:t>a &lt;- </a:t>
            </a:r>
            <a:r>
              <a:rPr lang="en-US" dirty="0" err="1">
                <a:solidFill>
                  <a:srgbClr val="4D4D4C"/>
                </a:solidFill>
                <a:latin typeface="Menlo"/>
              </a:rPr>
              <a:t>available.packages</a:t>
            </a:r>
            <a:r>
              <a:rPr lang="en-US" dirty="0">
                <a:solidFill>
                  <a:srgbClr val="4D4D4C"/>
                </a:solidFill>
                <a:latin typeface="Menlo"/>
              </a:rPr>
              <a:t>() </a:t>
            </a:r>
          </a:p>
          <a:p>
            <a:r>
              <a:rPr lang="en-US" dirty="0">
                <a:solidFill>
                  <a:srgbClr val="4D4D4C"/>
                </a:solidFill>
                <a:latin typeface="Menlo"/>
              </a:rPr>
              <a:t>head(</a:t>
            </a:r>
            <a:r>
              <a:rPr lang="en-US" dirty="0" err="1">
                <a:solidFill>
                  <a:srgbClr val="4D4D4C"/>
                </a:solidFill>
                <a:latin typeface="Menlo"/>
              </a:rPr>
              <a:t>rownames</a:t>
            </a:r>
            <a:r>
              <a:rPr lang="en-US" dirty="0">
                <a:solidFill>
                  <a:srgbClr val="4D4D4C"/>
                </a:solidFill>
                <a:latin typeface="Menlo"/>
              </a:rPr>
              <a:t>(a), </a:t>
            </a:r>
            <a:r>
              <a:rPr lang="en-US" dirty="0">
                <a:solidFill>
                  <a:srgbClr val="F5871F"/>
                </a:solidFill>
                <a:latin typeface="Menlo"/>
              </a:rPr>
              <a:t>3</a:t>
            </a:r>
            <a:r>
              <a:rPr lang="en-US" dirty="0">
                <a:solidFill>
                  <a:srgbClr val="4D4D4C"/>
                </a:solidFill>
                <a:latin typeface="Menlo"/>
              </a:rPr>
              <a:t>)  	</a:t>
            </a:r>
            <a:r>
              <a:rPr lang="en-US" dirty="0">
                <a:solidFill>
                  <a:srgbClr val="8E908C"/>
                </a:solidFill>
                <a:latin typeface="Menlo"/>
              </a:rPr>
              <a:t>## Show the names of the first few packages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457200" y="4918499"/>
            <a:ext cx="317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5871F"/>
                </a:solidFill>
                <a:latin typeface="Menlo"/>
              </a:rPr>
              <a:t>## [1] "A3" "abc" "</a:t>
            </a:r>
            <a:r>
              <a:rPr lang="pt-BR" dirty="0" err="1">
                <a:solidFill>
                  <a:srgbClr val="F5871F"/>
                </a:solidFill>
                <a:latin typeface="Menlo"/>
              </a:rPr>
              <a:t>abcdeFBA</a:t>
            </a:r>
            <a:r>
              <a:rPr lang="pt-BR" dirty="0">
                <a:solidFill>
                  <a:srgbClr val="F5871F"/>
                </a:solidFill>
                <a:latin typeface="Menlo"/>
              </a:rPr>
              <a:t>"</a:t>
            </a:r>
            <a:endParaRPr lang="pt-BR" dirty="0"/>
          </a:p>
        </p:txBody>
      </p:sp>
      <p:pic>
        <p:nvPicPr>
          <p:cNvPr id="4100" name="Picture 4" descr="Resultado de imagem para packages in 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069" y="476672"/>
            <a:ext cx="2345197" cy="11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699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49</a:t>
            </a:fld>
            <a:endParaRPr lang="pt-BR" dirty="0"/>
          </a:p>
        </p:txBody>
      </p:sp>
      <p:pic>
        <p:nvPicPr>
          <p:cNvPr id="1026" name="Picture 2" descr="Resultado de imagem para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45" y="8593"/>
            <a:ext cx="7822232" cy="58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data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577" y="8593"/>
            <a:ext cx="1905000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9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026" name="Picture 2" descr="Resultado de imagem para sala de aula bagunça desenh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8" y="323691"/>
            <a:ext cx="1444757" cy="107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5" y="417797"/>
            <a:ext cx="1548477" cy="9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060848"/>
            <a:ext cx="2314286" cy="2342857"/>
          </a:xfrm>
          <a:prstGeom prst="rect">
            <a:avLst/>
          </a:prstGeom>
        </p:spPr>
      </p:pic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4402832" cy="4691063"/>
          </a:xfrm>
        </p:spPr>
        <p:txBody>
          <a:bodyPr>
            <a:normAutofit/>
          </a:bodyPr>
          <a:lstStyle/>
          <a:p>
            <a:endParaRPr lang="pt-BR" sz="1800" dirty="0"/>
          </a:p>
          <a:p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Ferramentas do Cientista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Linguagem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Aquisição e análise exploratória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Gráficos exploratórios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Estatística Inferencial e Modelos de Regressão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Learning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147219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50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76671"/>
            <a:ext cx="6048672" cy="49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21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51</a:t>
            </a:fld>
            <a:endParaRPr lang="pt-BR" dirty="0"/>
          </a:p>
        </p:txBody>
      </p:sp>
      <p:pic>
        <p:nvPicPr>
          <p:cNvPr id="5124" name="Picture 4" descr="Resultado de imagem para dataset ti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719602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50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52</a:t>
            </a:fld>
            <a:endParaRPr lang="pt-BR" dirty="0"/>
          </a:p>
        </p:txBody>
      </p:sp>
      <p:pic>
        <p:nvPicPr>
          <p:cNvPr id="7170" name="Picture 2" descr="Resultado de imagem para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188640"/>
            <a:ext cx="737348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97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53</a:t>
            </a:fld>
            <a:endParaRPr lang="pt-BR" dirty="0"/>
          </a:p>
        </p:txBody>
      </p:sp>
      <p:pic>
        <p:nvPicPr>
          <p:cNvPr id="2050" name="Picture 2" descr="Resultado de imagem para linguagem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0"/>
            <a:ext cx="6492874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linguagem 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204864"/>
            <a:ext cx="2448272" cy="185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24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54</a:t>
            </a:fld>
            <a:endParaRPr lang="pt-BR" dirty="0"/>
          </a:p>
        </p:txBody>
      </p:sp>
      <p:pic>
        <p:nvPicPr>
          <p:cNvPr id="7170" name="Picture 2" descr="Resultado de imagem para f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3" y="9194"/>
            <a:ext cx="9170995" cy="579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7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1026" name="Picture 2" descr="Resultado de imagem para sala de aula bagunça desenh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8" y="323691"/>
            <a:ext cx="1444757" cy="107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5" y="417797"/>
            <a:ext cx="1548477" cy="9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4402832" cy="4691063"/>
          </a:xfrm>
        </p:spPr>
        <p:txBody>
          <a:bodyPr>
            <a:normAutofit/>
          </a:bodyPr>
          <a:lstStyle/>
          <a:p>
            <a:endParaRPr lang="pt-BR" sz="1800" dirty="0"/>
          </a:p>
          <a:p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Avaliação direta (Teste com questões objetivas)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de final de módulo</a:t>
            </a:r>
          </a:p>
          <a:p>
            <a:endParaRPr lang="pt-BR" sz="1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060848"/>
            <a:ext cx="2476190" cy="2342857"/>
          </a:xfrm>
          <a:prstGeom prst="rect">
            <a:avLst/>
          </a:prstGeom>
        </p:spPr>
      </p:pic>
      <p:pic>
        <p:nvPicPr>
          <p:cNvPr id="4098" name="Picture 2" descr="Resultado de imagem para prátic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45024"/>
            <a:ext cx="3810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9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6146" name="Picture 2" descr="Resultado de imagem para inician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4664"/>
            <a:ext cx="36957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1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pt-BR" sz="2800" dirty="0"/>
              <a:t>Motivos para fazer um curso de Data Science</a:t>
            </a:r>
          </a:p>
          <a:p>
            <a:r>
              <a:rPr lang="pt-BR" dirty="0"/>
              <a:t>Ferramentas do Cientista de Dados</a:t>
            </a:r>
          </a:p>
          <a:p>
            <a:r>
              <a:rPr lang="pt-BR" dirty="0"/>
              <a:t>Obtendo ajuda</a:t>
            </a:r>
          </a:p>
          <a:p>
            <a:r>
              <a:rPr lang="pt-BR" dirty="0"/>
              <a:t>Procurando respostas</a:t>
            </a:r>
          </a:p>
          <a:p>
            <a:r>
              <a:rPr lang="pt-BR" dirty="0"/>
              <a:t>Introdução a Programação R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293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>
                <a:latin typeface="Comic Sans MS" panose="030F0702030302020204" pitchFamily="66" charset="0"/>
              </a:rPr>
              <a:t>Motivos para fazer um curso de Data Science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©2017 Apoema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05C0-533C-433F-9144-2DF62A476F22}" type="slidenum">
              <a:rPr lang="pt-BR" smtClean="0"/>
              <a:pPr/>
              <a:t>9</a:t>
            </a:fld>
            <a:endParaRPr lang="pt-BR" dirty="0"/>
          </a:p>
        </p:txBody>
      </p:sp>
      <p:pic>
        <p:nvPicPr>
          <p:cNvPr id="1026" name="Picture 2" descr="Resultado de imagem para porque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16832"/>
            <a:ext cx="6387497" cy="36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995936" y="5799266"/>
            <a:ext cx="3672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Vamos resolver este problema usando Big Data, mas nenhum de nós tem a menor ideia de como fazer isso</a:t>
            </a:r>
          </a:p>
        </p:txBody>
      </p:sp>
    </p:spTree>
    <p:extLst>
      <p:ext uri="{BB962C8B-B14F-4D97-AF65-F5344CB8AC3E}">
        <p14:creationId xmlns:p14="http://schemas.microsoft.com/office/powerpoint/2010/main" val="3122979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V01-Modulo1.pptx" id="{FF5C1B4C-0D16-4CB0-A666-72A1BC98B4C0}" vid="{28DDC0AB-54B3-47A3-A5A2-7A46B4179F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ApoemaAzul</Template>
  <TotalTime>3139</TotalTime>
  <Words>1057</Words>
  <Application>Microsoft Office PowerPoint</Application>
  <PresentationFormat>Apresentação na tela (4:3)</PresentationFormat>
  <Paragraphs>302</Paragraphs>
  <Slides>54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Chiller</vt:lpstr>
      <vt:lpstr>Comic Sans MS</vt:lpstr>
      <vt:lpstr>Menlo</vt:lpstr>
      <vt:lpstr>Tema do Office</vt:lpstr>
      <vt:lpstr>Data Science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Tópicos</vt:lpstr>
      <vt:lpstr>Motivos para fazer um curso de Data Science</vt:lpstr>
      <vt:lpstr>Motivos para fazer um curso de Data Science</vt:lpstr>
      <vt:lpstr>Motivos para fazer um curso de Data Science</vt:lpstr>
      <vt:lpstr>Motivos para fazer um curso de Data Science</vt:lpstr>
      <vt:lpstr>Por que Ciência de Dados?</vt:lpstr>
      <vt:lpstr>Por que Ciência de Dados?</vt:lpstr>
      <vt:lpstr>Por que a Linguagem R?</vt:lpstr>
      <vt:lpstr>Por que a Linguagem R?</vt:lpstr>
      <vt:lpstr>As qualidade de um Cientista de Dados</vt:lpstr>
      <vt:lpstr>As qualidade de um Cientista de Dados</vt:lpstr>
      <vt:lpstr>Coleta e Limpeza do Dados</vt:lpstr>
      <vt:lpstr>Conectando e Listando base de dados</vt:lpstr>
      <vt:lpstr>Merging Data</vt:lpstr>
      <vt:lpstr>Dados brutos x Dados processados </vt:lpstr>
      <vt:lpstr>Análise Exploratória de Dados</vt:lpstr>
      <vt:lpstr>Exemplo de um Gráfico em R</vt:lpstr>
      <vt:lpstr>Princípios da Análise Gráfica</vt:lpstr>
      <vt:lpstr>Exemplo: K-Means Clustering</vt:lpstr>
      <vt:lpstr>Reproduzindo conteúdo de pesquisa</vt:lpstr>
      <vt:lpstr>Passos para a Análise de Dados</vt:lpstr>
      <vt:lpstr>Arquivos de Análise de Dados</vt:lpstr>
      <vt:lpstr>Estatística Inferencial</vt:lpstr>
      <vt:lpstr>Estatística Inferencial</vt:lpstr>
      <vt:lpstr>Distribuição Normal Padrão</vt:lpstr>
      <vt:lpstr>Apresentação do PowerPoint</vt:lpstr>
      <vt:lpstr>Modelo de Regressão Linear</vt:lpstr>
      <vt:lpstr>Uma ideia historicamente famosa, Regressão para a média</vt:lpstr>
      <vt:lpstr>Apresentação do PowerPoint</vt:lpstr>
      <vt:lpstr>Apresentação do PowerPoint</vt:lpstr>
      <vt:lpstr>Apresentação do PowerPoint</vt:lpstr>
      <vt:lpstr>Aprendizagem Prática  em Machine Learning</vt:lpstr>
      <vt:lpstr>Termos básicos</vt:lpstr>
      <vt:lpstr>Ideia básica por trás do boosting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Apoema Cursos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da Linguagem de Programação Java</dc:title>
  <dc:creator>Ludimila Casagrande</dc:creator>
  <cp:lastModifiedBy>Delermando Branquinho Filho</cp:lastModifiedBy>
  <cp:revision>159</cp:revision>
  <cp:lastPrinted>2017-02-28T12:12:48Z</cp:lastPrinted>
  <dcterms:created xsi:type="dcterms:W3CDTF">2016-07-06T19:12:32Z</dcterms:created>
  <dcterms:modified xsi:type="dcterms:W3CDTF">2017-03-06T13:27:53Z</dcterms:modified>
</cp:coreProperties>
</file>